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6" r:id="rId5"/>
    <p:sldId id="267" r:id="rId6"/>
    <p:sldId id="268" r:id="rId7"/>
    <p:sldId id="257" r:id="rId8"/>
    <p:sldId id="258" r:id="rId9"/>
    <p:sldId id="269" r:id="rId10"/>
    <p:sldId id="259" r:id="rId11"/>
    <p:sldId id="264" r:id="rId12"/>
    <p:sldId id="265" r:id="rId13"/>
    <p:sldId id="270" r:id="rId14"/>
    <p:sldId id="271" r:id="rId15"/>
    <p:sldId id="287" r:id="rId16"/>
    <p:sldId id="272" r:id="rId17"/>
    <p:sldId id="273" r:id="rId18"/>
    <p:sldId id="260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5"/>
    <p:restoredTop sz="94963"/>
  </p:normalViewPr>
  <p:slideViewPr>
    <p:cSldViewPr snapToGrid="0" snapToObjects="1">
      <p:cViewPr varScale="1">
        <p:scale>
          <a:sx n="58" d="100"/>
          <a:sy n="58" d="100"/>
        </p:scale>
        <p:origin x="23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1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26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0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6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7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4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8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7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2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B2639-FA44-004E-BBD2-6D94F01DDFF7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988A2-5165-324B-BA3E-2FD57CCD8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dirty="0" smtClean="0"/>
              <a:t>ord2vec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Евгений </a:t>
            </a:r>
            <a:r>
              <a:rPr lang="ru-RU" dirty="0" smtClean="0"/>
              <a:t>Соколов</a:t>
            </a:r>
            <a:r>
              <a:rPr lang="en-US" dirty="0" smtClean="0"/>
              <a:t>, </a:t>
            </a:r>
            <a:r>
              <a:rPr lang="ru-RU" dirty="0" smtClean="0"/>
              <a:t>Виктор Кантор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3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представлений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535" y="2149237"/>
            <a:ext cx="8981870" cy="34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1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Традиционная картинка про </a:t>
            </a:r>
            <a:r>
              <a:rPr lang="en-US" dirty="0" smtClean="0"/>
              <a:t>word2vec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39" y="1690688"/>
            <a:ext cx="8054521" cy="468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CBOW </a:t>
            </a:r>
            <a:r>
              <a:rPr lang="ru-RU" dirty="0" smtClean="0"/>
              <a:t>и</a:t>
            </a:r>
            <a:r>
              <a:rPr lang="en-US" dirty="0" smtClean="0"/>
              <a:t> Skip-gram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459593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7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одна постановка в </a:t>
            </a:r>
            <a:r>
              <a:rPr lang="en-US" dirty="0" smtClean="0"/>
              <a:t>word2vec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772181"/>
            <a:ext cx="6464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9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одна постановка в </a:t>
            </a:r>
            <a:r>
              <a:rPr lang="en-US" dirty="0" smtClean="0"/>
              <a:t>word2vec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772181"/>
            <a:ext cx="6464300" cy="11049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783041"/>
            <a:ext cx="6870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одна постановка в </a:t>
            </a:r>
            <a:r>
              <a:rPr lang="en-US" dirty="0" smtClean="0"/>
              <a:t>word2vec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772181"/>
            <a:ext cx="6464300" cy="11049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783041"/>
            <a:ext cx="6870700" cy="71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1795" y="3494241"/>
            <a:ext cx="4638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Negative sampling</a:t>
            </a:r>
            <a:endParaRPr lang="ru-R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3479504"/>
            <a:ext cx="2235200" cy="723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одна постановка в </a:t>
            </a:r>
            <a:r>
              <a:rPr lang="en-US" dirty="0" smtClean="0"/>
              <a:t>word2vec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772181"/>
            <a:ext cx="6464300" cy="11049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783041"/>
            <a:ext cx="6870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3479504"/>
            <a:ext cx="2235200" cy="7239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одна постановка в </a:t>
            </a:r>
            <a:r>
              <a:rPr lang="en-US" dirty="0" smtClean="0"/>
              <a:t>word2vec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0" y="1772181"/>
            <a:ext cx="6464300" cy="11049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2783041"/>
            <a:ext cx="6870700" cy="7112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290305"/>
            <a:ext cx="10058400" cy="103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ord2vec </a:t>
            </a:r>
            <a:r>
              <a:rPr lang="ru-RU" dirty="0" smtClean="0"/>
              <a:t>и обучение с учителем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Проблема мешка слов — слишком большое количество признаков</a:t>
            </a:r>
          </a:p>
          <a:p>
            <a:r>
              <a:rPr lang="ru-RU" dirty="0" smtClean="0"/>
              <a:t>Средний </a:t>
            </a:r>
            <a:r>
              <a:rPr lang="en-US" dirty="0" smtClean="0"/>
              <a:t>word2vec-</a:t>
            </a:r>
            <a:r>
              <a:rPr lang="ru-RU" dirty="0" smtClean="0"/>
              <a:t>вектор позволяет получить компактное признаковое описание</a:t>
            </a:r>
          </a:p>
          <a:p>
            <a:r>
              <a:rPr lang="ru-RU" dirty="0" smtClean="0"/>
              <a:t>При размерности вектора </a:t>
            </a:r>
            <a:r>
              <a:rPr lang="ru-RU" dirty="0" smtClean="0"/>
              <a:t>100-500 </a:t>
            </a:r>
            <a:r>
              <a:rPr lang="ru-RU" dirty="0" smtClean="0"/>
              <a:t>можно обучать композиции деревьев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8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Neural Word Embedding as Implicit Matrix Factorization - Omer Levy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Похожие 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«Идти» и «шагать» — синонимы</a:t>
            </a:r>
          </a:p>
          <a:p>
            <a:r>
              <a:rPr lang="ru-RU" dirty="0" smtClean="0"/>
              <a:t>Для компьютера это разные строки</a:t>
            </a:r>
          </a:p>
          <a:p>
            <a:r>
              <a:rPr lang="ru-RU" dirty="0" smtClean="0"/>
              <a:t>Как понять, что они похожи?</a:t>
            </a:r>
          </a:p>
        </p:txBody>
      </p:sp>
    </p:spTree>
    <p:extLst>
      <p:ext uri="{BB962C8B-B14F-4D97-AF65-F5344CB8AC3E}">
        <p14:creationId xmlns:p14="http://schemas.microsoft.com/office/powerpoint/2010/main" val="856885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3" y="1415141"/>
            <a:ext cx="11847914" cy="18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3" y="1415141"/>
            <a:ext cx="11847914" cy="1850571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3351131"/>
            <a:ext cx="7462158" cy="1929193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63" y="5614445"/>
            <a:ext cx="7980136" cy="8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2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3" y="1415141"/>
            <a:ext cx="11847914" cy="1850571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3351131"/>
            <a:ext cx="7462158" cy="1929193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63" y="5614445"/>
            <a:ext cx="7980136" cy="82831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78263" y="5581787"/>
            <a:ext cx="7980136" cy="82831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52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63" y="1723346"/>
            <a:ext cx="7980136" cy="82831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78263" y="1690688"/>
            <a:ext cx="7980136" cy="82831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2584322"/>
            <a:ext cx="7658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06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63" y="1723346"/>
            <a:ext cx="7980136" cy="82831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78263" y="1690688"/>
            <a:ext cx="7980136" cy="82831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2584322"/>
            <a:ext cx="7658100" cy="11811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0" y="3571811"/>
            <a:ext cx="89662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03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63" y="1723346"/>
            <a:ext cx="7980136" cy="82831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78263" y="1690688"/>
            <a:ext cx="7980136" cy="82831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2584322"/>
            <a:ext cx="7658100" cy="11811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0" y="3571811"/>
            <a:ext cx="8966200" cy="195580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51" y="4190410"/>
            <a:ext cx="1270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00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63" y="1723346"/>
            <a:ext cx="7980136" cy="82831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78263" y="1690688"/>
            <a:ext cx="7980136" cy="82831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2584322"/>
            <a:ext cx="7658100" cy="11811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0" y="3571811"/>
            <a:ext cx="8966200" cy="19558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35" y="5334000"/>
            <a:ext cx="6616700" cy="152400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51" y="4190410"/>
            <a:ext cx="1270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52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63" y="1723346"/>
            <a:ext cx="7980136" cy="82831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78263" y="1690688"/>
            <a:ext cx="7980136" cy="82831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2584322"/>
            <a:ext cx="7658100" cy="11811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0" y="3571811"/>
            <a:ext cx="8966200" cy="19558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035" y="5334000"/>
            <a:ext cx="6616700" cy="152400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51" y="4190410"/>
            <a:ext cx="1270000" cy="4572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84035" y="5334000"/>
            <a:ext cx="6616700" cy="1356732"/>
          </a:xfrm>
          <a:prstGeom prst="rect">
            <a:avLst/>
          </a:prstGeom>
          <a:solidFill>
            <a:schemeClr val="accent4">
              <a:alpha val="2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591" y="1690688"/>
            <a:ext cx="6616700" cy="1524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82591" y="1690688"/>
            <a:ext cx="6616700" cy="1356732"/>
          </a:xfrm>
          <a:prstGeom prst="rect">
            <a:avLst/>
          </a:prstGeom>
          <a:solidFill>
            <a:schemeClr val="accent4">
              <a:alpha val="2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941" y="3499035"/>
            <a:ext cx="1270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50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591" y="1690688"/>
            <a:ext cx="6616700" cy="1524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82591" y="1690688"/>
            <a:ext cx="6616700" cy="1356732"/>
          </a:xfrm>
          <a:prstGeom prst="rect">
            <a:avLst/>
          </a:prstGeom>
          <a:solidFill>
            <a:schemeClr val="accent4">
              <a:alpha val="2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13219"/>
            <a:ext cx="10058400" cy="12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0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Похожие слова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«Идти» и «шагать» — синонимы</a:t>
            </a:r>
          </a:p>
          <a:p>
            <a:r>
              <a:rPr lang="ru-RU" dirty="0" smtClean="0"/>
              <a:t>Для компьютера это разные строки</a:t>
            </a:r>
          </a:p>
          <a:p>
            <a:r>
              <a:rPr lang="ru-RU" dirty="0" smtClean="0"/>
              <a:t>Как понять, что они похожи?</a:t>
            </a:r>
          </a:p>
          <a:p>
            <a:endParaRPr lang="ru-RU" dirty="0"/>
          </a:p>
          <a:p>
            <a:r>
              <a:rPr lang="ru-RU" dirty="0" smtClean="0"/>
              <a:t>На основе данных!</a:t>
            </a:r>
          </a:p>
          <a:p>
            <a:r>
              <a:rPr lang="ru-RU" dirty="0" smtClean="0"/>
              <a:t>Слова со схожим смыслом часто идут в паре с одними и теми же словами</a:t>
            </a:r>
          </a:p>
          <a:p>
            <a:r>
              <a:rPr lang="ru-RU" dirty="0" smtClean="0"/>
              <a:t>У них похожие контексты</a:t>
            </a:r>
          </a:p>
        </p:txBody>
      </p:sp>
    </p:spTree>
    <p:extLst>
      <p:ext uri="{BB962C8B-B14F-4D97-AF65-F5344CB8AC3E}">
        <p14:creationId xmlns:p14="http://schemas.microsoft.com/office/powerpoint/2010/main" val="1706668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Связь </a:t>
            </a:r>
            <a:r>
              <a:rPr lang="en-US" dirty="0" smtClean="0"/>
              <a:t>word2vec </a:t>
            </a:r>
            <a:r>
              <a:rPr lang="ru-RU" dirty="0" smtClean="0"/>
              <a:t>и матричных разложений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591" y="1690688"/>
            <a:ext cx="6616700" cy="15240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82591" y="1690688"/>
            <a:ext cx="6616700" cy="1356732"/>
          </a:xfrm>
          <a:prstGeom prst="rect">
            <a:avLst/>
          </a:prstGeom>
          <a:solidFill>
            <a:schemeClr val="accent4">
              <a:alpha val="2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13219"/>
            <a:ext cx="10058400" cy="1290511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5682475"/>
            <a:ext cx="8178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1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Резюме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5897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В дистрибутивной семантике предполагается, что смысл слова описывается контекстами, в которых оно встречается</a:t>
            </a:r>
            <a:endParaRPr lang="en-US" dirty="0" smtClean="0"/>
          </a:p>
          <a:p>
            <a:r>
              <a:rPr lang="ru-RU" dirty="0" smtClean="0"/>
              <a:t>Как правило в качестве множества контекстов рассматривают множество слов</a:t>
            </a:r>
          </a:p>
          <a:p>
            <a:r>
              <a:rPr lang="en-US" dirty="0"/>
              <a:t>W</a:t>
            </a:r>
            <a:r>
              <a:rPr lang="en-US" dirty="0" smtClean="0"/>
              <a:t>ord2vec </a:t>
            </a:r>
            <a:r>
              <a:rPr lang="ru-RU" dirty="0" smtClean="0"/>
              <a:t>позволяет описать каждое слово </a:t>
            </a:r>
            <a:r>
              <a:rPr lang="ru-RU" dirty="0" smtClean="0"/>
              <a:t>вектором</a:t>
            </a:r>
          </a:p>
          <a:p>
            <a:r>
              <a:rPr lang="ru-RU" dirty="0" smtClean="0"/>
              <a:t>Есть разные постановки оптимизационной задачи для </a:t>
            </a:r>
            <a:r>
              <a:rPr lang="en-US" dirty="0" smtClean="0"/>
              <a:t>word2vec</a:t>
            </a:r>
            <a:endParaRPr lang="ru-RU" dirty="0" smtClean="0"/>
          </a:p>
          <a:p>
            <a:r>
              <a:rPr lang="ru-RU" dirty="0" smtClean="0"/>
              <a:t>Похожие слова имеют близкие векторы</a:t>
            </a:r>
          </a:p>
          <a:p>
            <a:r>
              <a:rPr lang="ru-RU" dirty="0" smtClean="0"/>
              <a:t>Неплохие </a:t>
            </a:r>
            <a:r>
              <a:rPr lang="ru-RU" dirty="0" smtClean="0"/>
              <a:t>для текста — средний вектор по всем </a:t>
            </a:r>
            <a:r>
              <a:rPr lang="ru-RU" dirty="0" smtClean="0"/>
              <a:t>словам</a:t>
            </a:r>
          </a:p>
          <a:p>
            <a:r>
              <a:rPr lang="en-US" dirty="0" smtClean="0"/>
              <a:t>Word2vec (</a:t>
            </a:r>
            <a:r>
              <a:rPr lang="ru-RU" dirty="0" smtClean="0"/>
              <a:t>в одной из постановок)</a:t>
            </a:r>
            <a:r>
              <a:rPr lang="en-US" dirty="0" smtClean="0"/>
              <a:t> </a:t>
            </a:r>
            <a:r>
              <a:rPr lang="ru-RU" dirty="0" smtClean="0"/>
              <a:t>фактически решает задачу разложения матрицы из </a:t>
            </a:r>
            <a:r>
              <a:rPr lang="en-US" dirty="0" smtClean="0"/>
              <a:t>shifted PMI</a:t>
            </a:r>
            <a:r>
              <a:rPr lang="ru-RU" dirty="0" smtClean="0"/>
              <a:t>, но, очевидно, не всякое разложение этой матрицы будет ему эквивалентно</a:t>
            </a:r>
            <a:endParaRPr lang="ru-RU" dirty="0" smtClean="0"/>
          </a:p>
          <a:p>
            <a:endParaRPr lang="ru-RU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1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Дистрибутивная семантика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6" y="1836056"/>
            <a:ext cx="6330043" cy="35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8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Term-context matrix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78" y="1690688"/>
            <a:ext cx="8362043" cy="36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Term-context matrix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33" y="1983014"/>
            <a:ext cx="9575334" cy="316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458746"/>
            <a:ext cx="10117777" cy="589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9053945" cy="1581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47" y="3490686"/>
            <a:ext cx="8816687" cy="31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64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Самый популярный пример на </a:t>
            </a:r>
            <a:r>
              <a:rPr lang="en-US" dirty="0" smtClean="0"/>
              <a:t>word2vec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499510"/>
            <a:ext cx="9321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90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301</Words>
  <Application>Microsoft Macintosh PowerPoint</Application>
  <PresentationFormat>Широкоэкранный</PresentationFormat>
  <Paragraphs>53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Arial</vt:lpstr>
      <vt:lpstr>Office Theme</vt:lpstr>
      <vt:lpstr>Word2vec</vt:lpstr>
      <vt:lpstr>Похожие слова</vt:lpstr>
      <vt:lpstr>Похожие слова</vt:lpstr>
      <vt:lpstr>Дистрибутивная семантика</vt:lpstr>
      <vt:lpstr>Term-context matrix</vt:lpstr>
      <vt:lpstr>Term-context matrix</vt:lpstr>
      <vt:lpstr>Презентация PowerPoint</vt:lpstr>
      <vt:lpstr>word2vec</vt:lpstr>
      <vt:lpstr>Самый популярный пример на word2vec</vt:lpstr>
      <vt:lpstr>Свойства представлений</vt:lpstr>
      <vt:lpstr>Традиционная картинка про word2vec</vt:lpstr>
      <vt:lpstr>CBOW и Skip-gram</vt:lpstr>
      <vt:lpstr>Еще одна постановка в word2vec</vt:lpstr>
      <vt:lpstr>Еще одна постановка в word2vec</vt:lpstr>
      <vt:lpstr>Еще одна постановка в word2vec</vt:lpstr>
      <vt:lpstr>Еще одна постановка в word2vec</vt:lpstr>
      <vt:lpstr>Еще одна постановка в word2vec</vt:lpstr>
      <vt:lpstr>word2vec и обучение с учителем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Связь word2vec и матричных разложений</vt:lpstr>
      <vt:lpstr>Резюме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word2vec</dc:title>
  <dc:creator>Evgeny Sokolov</dc:creator>
  <cp:lastModifiedBy>Пользователь Microsoft Office</cp:lastModifiedBy>
  <cp:revision>13</cp:revision>
  <cp:lastPrinted>2016-08-28T08:26:21Z</cp:lastPrinted>
  <dcterms:created xsi:type="dcterms:W3CDTF">2016-08-28T08:15:26Z</dcterms:created>
  <dcterms:modified xsi:type="dcterms:W3CDTF">2016-11-15T12:47:56Z</dcterms:modified>
</cp:coreProperties>
</file>